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5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09.02.2022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09.02.2022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09.02.2022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09.02.2022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09.02.2022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09.02.2022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09.02.2022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86766" cy="511156"/>
          </a:xfrm>
        </p:spPr>
        <p:txBody>
          <a:bodyPr>
            <a:normAutofit/>
          </a:bodyPr>
          <a:lstStyle/>
          <a:p>
            <a:pPr algn="ctr"/>
            <a:r>
              <a:rPr lang="ru-RU" sz="2000" dirty="0" smtClean="0">
                <a:solidFill>
                  <a:schemeClr val="tx1"/>
                </a:solidFill>
              </a:rPr>
              <a:t>«Дудинская средняя школа №1»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sz="4000" b="1" dirty="0" smtClean="0"/>
              <a:t>Развитие читательской грамотности учащихся </a:t>
            </a:r>
            <a:r>
              <a:rPr lang="ru-RU" sz="4000" b="1" dirty="0" smtClean="0"/>
              <a:t> 1-2 классов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Выполнил : учитель начальных классов</a:t>
            </a:r>
          </a:p>
          <a:p>
            <a:pPr>
              <a:buNone/>
            </a:pPr>
            <a:r>
              <a:rPr lang="ru-RU" dirty="0" smtClean="0"/>
              <a:t>Рябова Светлана Сергеевна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sz="3200" dirty="0" smtClean="0"/>
              <a:t>Всё это способствует повышению уровня  читательских умений и  формированию читательской грамотности младших школьников.</a:t>
            </a:r>
          </a:p>
          <a:p>
            <a:pPr>
              <a:buNone/>
            </a:pPr>
            <a:r>
              <a:rPr lang="ru-RU" sz="3200" dirty="0" smtClean="0"/>
              <a:t> </a:t>
            </a:r>
          </a:p>
          <a:p>
            <a:pPr>
              <a:buNone/>
            </a:pPr>
            <a:r>
              <a:rPr lang="ru-RU" dirty="0" smtClean="0"/>
              <a:t>  	 </a:t>
            </a:r>
            <a:r>
              <a:rPr lang="ru-RU" sz="3600" dirty="0" smtClean="0"/>
              <a:t>Благодарю Вас за внимание.</a:t>
            </a:r>
            <a:endParaRPr lang="ru-RU" sz="3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Развитие читательской грамотности учащихся 1-2 классов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186766" cy="4873752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sz="2000" b="1" dirty="0" smtClean="0"/>
              <a:t>Формирование читательской грамотности обучающихся - это одна из актуальных проблем  современного образования.  </a:t>
            </a:r>
          </a:p>
          <a:p>
            <a:pPr>
              <a:buNone/>
            </a:pPr>
            <a:r>
              <a:rPr lang="ru-RU" sz="2000" dirty="0" smtClean="0"/>
              <a:t>В наш век, где господствует телевидение, компьютеры, видеоигры, дети теряют интерес к чтению. Научить детей правильному, беглому, осознанному, выразительному чтению, а главное любви к книге – одна из главных задач начального обучения.</a:t>
            </a:r>
          </a:p>
          <a:p>
            <a:pPr>
              <a:buNone/>
            </a:pPr>
            <a:r>
              <a:rPr lang="ru-RU" sz="2000" dirty="0" smtClean="0"/>
              <a:t> В своей практике  мы сталкиваемся со следующими </a:t>
            </a:r>
            <a:r>
              <a:rPr lang="ru-RU" sz="2000" b="1" dirty="0" smtClean="0"/>
              <a:t>проблемами:</a:t>
            </a:r>
            <a:r>
              <a:rPr lang="ru-RU" sz="2000" dirty="0" smtClean="0"/>
              <a:t> </a:t>
            </a:r>
          </a:p>
          <a:p>
            <a:r>
              <a:rPr lang="ru-RU" sz="2000" dirty="0" smtClean="0"/>
              <a:t>- дети имеют низкую скорость чтения;</a:t>
            </a:r>
          </a:p>
          <a:p>
            <a:r>
              <a:rPr lang="ru-RU" sz="2000" dirty="0" smtClean="0"/>
              <a:t>- зачастую они не понимают смысла прочитанного из-за ошибок при чтении;</a:t>
            </a:r>
          </a:p>
          <a:p>
            <a:r>
              <a:rPr lang="ru-RU" sz="2000" dirty="0" smtClean="0"/>
              <a:t>- не могут извлечь необходимую информацию из предложенного текста;</a:t>
            </a:r>
          </a:p>
          <a:p>
            <a:r>
              <a:rPr lang="ru-RU" sz="2000" dirty="0" smtClean="0"/>
              <a:t>- затрудняются кратко пересказать содержание.</a:t>
            </a:r>
          </a:p>
          <a:p>
            <a:endParaRPr lang="ru-RU" sz="1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Что же такое читательская грамотность?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sz="2800" b="1" dirty="0" smtClean="0"/>
              <a:t>Читательская грамотность</a:t>
            </a:r>
            <a:r>
              <a:rPr lang="ru-RU" sz="2800" dirty="0" smtClean="0"/>
              <a:t> </a:t>
            </a:r>
            <a:r>
              <a:rPr lang="ru-RU" dirty="0" smtClean="0"/>
              <a:t>― способность человека понимать и использовать письменные тексты, размышлять  над содержанием, оценивать прочитанное и заниматься чтением для того, чтобы   расширять свои знания и возможности, участвовать в социальной жизни.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Задания для 1 класса (на уровне слова)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58204" cy="4873752"/>
          </a:xfrm>
        </p:spPr>
        <p:txBody>
          <a:bodyPr/>
          <a:lstStyle/>
          <a:p>
            <a:r>
              <a:rPr lang="ru-RU" dirty="0" smtClean="0"/>
              <a:t>Найди и прочитай 6 слов, начинающихся с буквы А АПТЕКАНАНАСТРАКРОБАТЛАСФАЛЬТ 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Найди и прочитай 8 слов, в которых все буквы О МОЛОКОКНОСОРОГОЛОСОКОЛОКОНТРОЛЬ 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Найди и прочитай 6 слов, в которых все буквы А СТАКАНАТАКАРТАЛАНТАРАКАНСАМБЛЬ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2.Прочитай слова без лишнего слога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sz="2800" dirty="0" err="1" smtClean="0"/>
              <a:t>тюсалень</a:t>
            </a:r>
            <a:r>
              <a:rPr lang="ru-RU" sz="2800" dirty="0" smtClean="0"/>
              <a:t>  </a:t>
            </a:r>
            <a:r>
              <a:rPr lang="ru-RU" sz="2800" dirty="0" err="1" smtClean="0"/>
              <a:t>леонапард</a:t>
            </a:r>
            <a:r>
              <a:rPr lang="ru-RU" sz="2800" dirty="0" smtClean="0"/>
              <a:t>  </a:t>
            </a:r>
            <a:r>
              <a:rPr lang="ru-RU" sz="2800" dirty="0" err="1" smtClean="0"/>
              <a:t>лягушлика</a:t>
            </a:r>
            <a:r>
              <a:rPr lang="ru-RU" sz="2800" dirty="0" smtClean="0"/>
              <a:t>  </a:t>
            </a:r>
            <a:r>
              <a:rPr lang="ru-RU" sz="2800" dirty="0" err="1" smtClean="0"/>
              <a:t>дязател</a:t>
            </a:r>
            <a:r>
              <a:rPr lang="ru-RU" sz="2800" dirty="0" smtClean="0"/>
              <a:t>  </a:t>
            </a:r>
            <a:r>
              <a:rPr lang="ru-RU" sz="2800" dirty="0" err="1" smtClean="0"/>
              <a:t>инжидюк</a:t>
            </a:r>
            <a:r>
              <a:rPr lang="ru-RU" sz="2800" dirty="0" smtClean="0"/>
              <a:t> </a:t>
            </a:r>
            <a:r>
              <a:rPr lang="ru-RU" sz="2800" dirty="0" err="1" smtClean="0"/>
              <a:t>кастфурюля</a:t>
            </a:r>
            <a:r>
              <a:rPr lang="ru-RU" sz="2800" dirty="0" smtClean="0"/>
              <a:t>  </a:t>
            </a:r>
            <a:r>
              <a:rPr lang="ru-RU" sz="2800" dirty="0" err="1" smtClean="0"/>
              <a:t>скотывородка</a:t>
            </a:r>
            <a:r>
              <a:rPr lang="ru-RU" sz="2800" dirty="0" smtClean="0"/>
              <a:t>  </a:t>
            </a:r>
            <a:r>
              <a:rPr lang="ru-RU" sz="2800" dirty="0" err="1" smtClean="0"/>
              <a:t>повабурёшка</a:t>
            </a:r>
            <a:r>
              <a:rPr lang="ru-RU" sz="2800" dirty="0" smtClean="0"/>
              <a:t>  </a:t>
            </a:r>
            <a:r>
              <a:rPr lang="ru-RU" sz="2800" dirty="0" err="1" smtClean="0"/>
              <a:t>кадыпуста</a:t>
            </a:r>
            <a:r>
              <a:rPr lang="ru-RU" sz="2800" dirty="0" smtClean="0"/>
              <a:t>  </a:t>
            </a:r>
            <a:r>
              <a:rPr lang="ru-RU" sz="2800" dirty="0" err="1" smtClean="0"/>
              <a:t>уктюроп</a:t>
            </a:r>
            <a:r>
              <a:rPr lang="ru-RU" sz="2800" dirty="0" smtClean="0"/>
              <a:t>  </a:t>
            </a:r>
            <a:r>
              <a:rPr lang="ru-RU" sz="2800" dirty="0" err="1" smtClean="0"/>
              <a:t>петщерушка</a:t>
            </a:r>
            <a:r>
              <a:rPr lang="ru-RU" sz="2800" dirty="0" smtClean="0"/>
              <a:t>  </a:t>
            </a:r>
            <a:r>
              <a:rPr lang="ru-RU" sz="2800" dirty="0" err="1" smtClean="0"/>
              <a:t>саголат</a:t>
            </a:r>
            <a:r>
              <a:rPr lang="ru-RU" sz="2800" dirty="0" smtClean="0"/>
              <a:t>  </a:t>
            </a:r>
            <a:r>
              <a:rPr lang="ru-RU" sz="2800" dirty="0" err="1" smtClean="0"/>
              <a:t>ребядис</a:t>
            </a:r>
            <a:r>
              <a:rPr lang="ru-RU" sz="2800" dirty="0" smtClean="0"/>
              <a:t> </a:t>
            </a:r>
            <a:r>
              <a:rPr lang="ru-RU" sz="2800" dirty="0" err="1" smtClean="0"/>
              <a:t>пефонал</a:t>
            </a:r>
            <a:r>
              <a:rPr lang="ru-RU" sz="2800" dirty="0" smtClean="0"/>
              <a:t>  </a:t>
            </a:r>
            <a:r>
              <a:rPr lang="ru-RU" sz="2800" dirty="0" err="1" smtClean="0"/>
              <a:t>карерандаш</a:t>
            </a:r>
            <a:r>
              <a:rPr lang="ru-RU" sz="2800" dirty="0" smtClean="0"/>
              <a:t>  </a:t>
            </a:r>
            <a:r>
              <a:rPr lang="ru-RU" sz="2800" dirty="0" err="1" smtClean="0"/>
              <a:t>альцыбом</a:t>
            </a:r>
            <a:r>
              <a:rPr lang="ru-RU" sz="2800" dirty="0" smtClean="0"/>
              <a:t>  </a:t>
            </a:r>
            <a:r>
              <a:rPr lang="ru-RU" sz="2800" dirty="0" err="1" smtClean="0"/>
              <a:t>ручщока</a:t>
            </a:r>
            <a:r>
              <a:rPr lang="ru-RU" sz="2800" dirty="0" smtClean="0"/>
              <a:t>  </a:t>
            </a:r>
            <a:r>
              <a:rPr lang="ru-RU" sz="2800" dirty="0" err="1" smtClean="0"/>
              <a:t>портрыфе</a:t>
            </a:r>
            <a:r>
              <a:rPr lang="ru-RU" dirty="0" err="1" smtClean="0"/>
              <a:t>ль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3.Читай только первые слоги. Какие слова получились?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канат  лентяй  дача рисунок</a:t>
            </a:r>
          </a:p>
          <a:p>
            <a:r>
              <a:rPr lang="ru-RU" dirty="0" smtClean="0"/>
              <a:t> сани  ракета  фантазия </a:t>
            </a:r>
          </a:p>
          <a:p>
            <a:r>
              <a:rPr lang="ru-RU" dirty="0" smtClean="0"/>
              <a:t>концерт  феникс  тарелка </a:t>
            </a:r>
          </a:p>
          <a:p>
            <a:r>
              <a:rPr lang="ru-RU" dirty="0" smtClean="0"/>
              <a:t>фикус  аллея  карандаш </a:t>
            </a:r>
          </a:p>
          <a:p>
            <a:r>
              <a:rPr lang="ru-RU" dirty="0" smtClean="0"/>
              <a:t>таблетка  лимон  царевна </a:t>
            </a:r>
          </a:p>
          <a:p>
            <a:r>
              <a:rPr lang="ru-RU" dirty="0" smtClean="0"/>
              <a:t>кабинет  пират  танцы </a:t>
            </a:r>
          </a:p>
          <a:p>
            <a:r>
              <a:rPr lang="ru-RU" dirty="0" smtClean="0"/>
              <a:t>театр  леопард  фонтан </a:t>
            </a:r>
          </a:p>
          <a:p>
            <a:r>
              <a:rPr lang="ru-RU" dirty="0" smtClean="0"/>
              <a:t>шахтёр  магазин  тысяча </a:t>
            </a:r>
          </a:p>
          <a:p>
            <a:r>
              <a:rPr lang="ru-RU" dirty="0" smtClean="0"/>
              <a:t>соловей  барабан  камень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Задания для 2 класса (на уровне предложения)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 lvl="0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Если отбросить буквы, которых нет в русском алфавите, то получится загадка. Прочитайте загадки и отгадайте.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L O R F S Д Q И W G Н Z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К U O L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C V F Т S R Ё G P Z L Y B W J Е S N C F Ь G S M Z N И Y W P R L C J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O S Y Г Q W P E Z U B L G A R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S E J U T 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U F T Q W E R Б LV E N J Д S Z A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Y H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Z O L A R W Q Л J S Ю Y F Д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N И R П L V O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Л W Y Ь Q З G У S F Ю Z R T J C U W Я S 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F C R N H U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E V Б W Q A Z З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B R E Y З L G Д V O S N Й W B R J Л Q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A U Q Д L J O V Z Ш R Y K S G У Z B N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O S J Д U W O L V G Й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L H F U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A V Q T S K Z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Ё R T G J F C Y Z Я L W Д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Z E V Q T R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И R Д F L W O U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Б Z J Ы Y L Ч V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У F J Ж R Д S G Ё N T S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2.Читай предложения наоборот справа налево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Вомод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хашырк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ан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илсивоп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икьлусос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еикьненот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Икниженс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еиконидо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тюадап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абен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огонрумсап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яьтсил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еинделсоп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илетселбаз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зёреб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яьчус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ан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имактеном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имытолоз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3.Прочитай поговорку правильно (сосредоточься на смысле поговорки):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Дерево живёт друзьями, а человек корнями.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Труд портит, а лень - кормит.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Один раз отмерь – семь раз отрежь.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 короткого языка – длинный ум.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Без пирога теста не испечёшь.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Что написано топором, не вырубишь пером.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Птичке клетка дороже золотой ветки.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210</TotalTime>
  <Words>624</Words>
  <PresentationFormat>Экран (4:3)</PresentationFormat>
  <Paragraphs>63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Эркер</vt:lpstr>
      <vt:lpstr>«Дудинская средняя школа №1»</vt:lpstr>
      <vt:lpstr>Развитие читательской грамотности учащихся 1-2 классов</vt:lpstr>
      <vt:lpstr>  Что же такое читательская грамотность?</vt:lpstr>
      <vt:lpstr>Задания для 1 класса (на уровне слова)</vt:lpstr>
      <vt:lpstr>2.Прочитай слова без лишнего слога  </vt:lpstr>
      <vt:lpstr>3.Читай только первые слоги. Какие слова получились?</vt:lpstr>
      <vt:lpstr>Задания для 2 класса (на уровне предложения)</vt:lpstr>
      <vt:lpstr>2.Читай предложения наоборот справа налево: </vt:lpstr>
      <vt:lpstr>3.Прочитай поговорку правильно (сосредоточься на смысле поговорки):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Развитие читательской грамотности учащихся 1-2 классов</dc:title>
  <dc:creator>Валерия</dc:creator>
  <cp:lastModifiedBy>Валерия</cp:lastModifiedBy>
  <cp:revision>3</cp:revision>
  <dcterms:created xsi:type="dcterms:W3CDTF">2022-02-08T07:57:05Z</dcterms:created>
  <dcterms:modified xsi:type="dcterms:W3CDTF">2022-02-09T09:31:14Z</dcterms:modified>
</cp:coreProperties>
</file>