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BFFB-C7E6-4292-AE8E-C85E845343BE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7C65-DFB9-40FA-BDA9-0A37CB6C7F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BFFB-C7E6-4292-AE8E-C85E845343BE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7C65-DFB9-40FA-BDA9-0A37CB6C7F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BFFB-C7E6-4292-AE8E-C85E845343BE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7C65-DFB9-40FA-BDA9-0A37CB6C7F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BFFB-C7E6-4292-AE8E-C85E845343BE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7C65-DFB9-40FA-BDA9-0A37CB6C7F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BFFB-C7E6-4292-AE8E-C85E845343BE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7C65-DFB9-40FA-BDA9-0A37CB6C7F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BFFB-C7E6-4292-AE8E-C85E845343BE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7C65-DFB9-40FA-BDA9-0A37CB6C7F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BFFB-C7E6-4292-AE8E-C85E845343BE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7C65-DFB9-40FA-BDA9-0A37CB6C7F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BFFB-C7E6-4292-AE8E-C85E845343BE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7C65-DFB9-40FA-BDA9-0A37CB6C7F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BFFB-C7E6-4292-AE8E-C85E845343BE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7C65-DFB9-40FA-BDA9-0A37CB6C7F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BFFB-C7E6-4292-AE8E-C85E845343BE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7C65-DFB9-40FA-BDA9-0A37CB6C7F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BFFB-C7E6-4292-AE8E-C85E845343BE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7C65-DFB9-40FA-BDA9-0A37CB6C7F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8BFFB-C7E6-4292-AE8E-C85E845343BE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C7C65-DFB9-40FA-BDA9-0A37CB6C7F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14291"/>
          <a:ext cx="8358246" cy="6589745"/>
        </p:xfrm>
        <a:graphic>
          <a:graphicData uri="http://schemas.openxmlformats.org/drawingml/2006/table">
            <a:tbl>
              <a:tblPr/>
              <a:tblGrid>
                <a:gridCol w="2000264"/>
                <a:gridCol w="2643206"/>
                <a:gridCol w="3714776"/>
              </a:tblGrid>
              <a:tr h="26725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значение делятся на три разряда: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600" b="1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Качественные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Относительные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Притяжательные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600" u="sng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обозначают различные качества предмета: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en-US" sz="1600" u="sng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1600" u="sng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обозначают: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en-US" sz="1600" u="sng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1600" u="sng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обозначают признак по его принадлежности;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по величине: большой;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материал, из которого сделан предмет: деревянный;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.отвечают на вопросы чей? чья? чьё? чьи?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по возрасту: молодой;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2.признак предмета по месту: московский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образуются при помощи суффиксов –ин- (-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ын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-), -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ов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(-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ев_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), -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(-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по цвету: красный;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3.по времени его существования: зимний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не имеют степеней сравнения.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4.по весу: легкий;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4.по назначению предмета: спортивная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.прилагательные с суффиксом –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-(-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-) имеют только краткую форму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5.по внешнему виду: красивый;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.во всех формах прилагательных с суффиксом –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(-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в середине слова пишется Ь, кроме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И.п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м.р., ед.ч.: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лисий, лисье, лисья, лисьи.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6.по внутренним качествам: умный.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VII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.прилагательные с суффиксами –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(-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ын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), -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ов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(-ев), образованные от имен собственных, пишутся с прописной буквы.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40" marR="36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7495" algn="l"/>
                        </a:tabLst>
                      </a:pPr>
                      <a:r>
                        <a:rPr lang="en-US" sz="14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могут быть полными и краткими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7495" algn="l"/>
                        </a:tabLst>
                      </a:pPr>
                      <a:r>
                        <a:rPr lang="en-US" sz="1400" u="sng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400" u="sng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имеют только полную форму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7495" algn="l"/>
                        </a:tabLst>
                      </a:pPr>
                      <a:r>
                        <a:rPr lang="en-US" sz="14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в разных падежах могут быть полными и краткими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928694"/>
          </a:xfrm>
        </p:spPr>
        <p:txBody>
          <a:bodyPr/>
          <a:lstStyle/>
          <a:p>
            <a:r>
              <a:rPr lang="ru-RU" dirty="0" smtClean="0"/>
              <a:t>Краткие прилагательные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571744"/>
            <a:ext cx="7572428" cy="3000396"/>
          </a:xfrm>
        </p:spPr>
        <p:txBody>
          <a:bodyPr>
            <a:normAutofit/>
          </a:bodyPr>
          <a:lstStyle/>
          <a:p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 </a:t>
            </a:r>
            <a:r>
              <a:rPr lang="ru-RU" dirty="0">
                <a:solidFill>
                  <a:schemeClr val="tx1"/>
                </a:solidFill>
              </a:rPr>
              <a:t>изменяются по </a:t>
            </a:r>
            <a:r>
              <a:rPr lang="ru-RU" dirty="0" smtClean="0">
                <a:solidFill>
                  <a:schemeClr val="tx1"/>
                </a:solidFill>
              </a:rPr>
              <a:t>падежам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кратких прилагательных на конце после шипящих не пишется Ь. (горяч)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85786" y="428604"/>
            <a:ext cx="7772400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Запомни!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Изменение прилагательных: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114800" cy="639762"/>
          </a:xfrm>
        </p:spPr>
        <p:txBody>
          <a:bodyPr>
            <a:noAutofit/>
          </a:bodyPr>
          <a:lstStyle/>
          <a:p>
            <a:r>
              <a:rPr lang="ru-RU" sz="2800" dirty="0" smtClean="0"/>
              <a:t>Краткие прилагательные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200" dirty="0" smtClean="0"/>
              <a:t>изменяются </a:t>
            </a:r>
            <a:r>
              <a:rPr lang="ru-RU" sz="3200" dirty="0"/>
              <a:t>только по родам и числам:</a:t>
            </a:r>
          </a:p>
          <a:p>
            <a:pPr>
              <a:buNone/>
            </a:pPr>
            <a:r>
              <a:rPr lang="ru-RU" sz="3200" dirty="0"/>
              <a:t>умен – умна- умно - умны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Полные прилагательные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800" dirty="0" smtClean="0"/>
              <a:t> </a:t>
            </a:r>
            <a:r>
              <a:rPr lang="ru-RU" sz="2800" dirty="0"/>
              <a:t>изменяются по родам, падежам и числам</a:t>
            </a:r>
          </a:p>
          <a:p>
            <a:r>
              <a:rPr lang="ru-RU" sz="2800" dirty="0" smtClean="0"/>
              <a:t>-окончание </a:t>
            </a:r>
            <a:r>
              <a:rPr lang="ru-RU" sz="2800" dirty="0"/>
              <a:t>проверяется по вопросам от существительных.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Степени сравнения: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714357"/>
          <a:ext cx="8215372" cy="5500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43"/>
                <a:gridCol w="2053843"/>
                <a:gridCol w="2053843"/>
                <a:gridCol w="2053843"/>
              </a:tblGrid>
              <a:tr h="998019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Только качественные прилагательные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имеют степени сравнения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13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7495" algn="l"/>
                        </a:tabLs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Сравнительная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7495" algn="l"/>
                        </a:tabLs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Превосходная</a:t>
                      </a: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9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749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Простая форма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749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Сложная форма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749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Простая форма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749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Сложная форма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1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749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образуется с помощью суффиксов: -ее, (-ей); -е; -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7495" algn="l"/>
                        </a:tabLs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удобн-ее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больш-е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стар-ше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749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Образуется от полной формы + более (менее): более громкий, менее красивый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749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образуется с помощью –ейш-, -айш-: спокойнейший, мягчайший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749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Образуется от полной формы + самый, наиболее, наименее: наименее красивый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749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изменяются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749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Изменяются по родам, числам и падежам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Изменяются по родам, числам и падежам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Образование прилагательных: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/>
              <a:t>Прилагательные </a:t>
            </a:r>
            <a:r>
              <a:rPr lang="ru-RU" b="1" dirty="0"/>
              <a:t>образуются при помощи суффиксов:</a:t>
            </a:r>
            <a:endParaRPr lang="ru-RU" dirty="0"/>
          </a:p>
          <a:p>
            <a:r>
              <a:rPr lang="ru-RU" b="1" i="1" dirty="0"/>
              <a:t>1.Суффиксы –ан- (-</a:t>
            </a:r>
            <a:r>
              <a:rPr lang="ru-RU" b="1" i="1" dirty="0" err="1"/>
              <a:t>ян</a:t>
            </a:r>
            <a:r>
              <a:rPr lang="ru-RU" b="1" i="1" dirty="0"/>
              <a:t>- ):</a:t>
            </a:r>
            <a:endParaRPr lang="ru-RU" dirty="0"/>
          </a:p>
          <a:p>
            <a:pPr lvl="0"/>
            <a:r>
              <a:rPr lang="ru-RU" dirty="0"/>
              <a:t>из чего сделан предмет (песчаный);</a:t>
            </a:r>
          </a:p>
          <a:p>
            <a:pPr lvl="0"/>
            <a:r>
              <a:rPr lang="ru-RU" dirty="0"/>
              <a:t>пишется с одной –</a:t>
            </a:r>
            <a:r>
              <a:rPr lang="ru-RU" dirty="0" err="1"/>
              <a:t>н</a:t>
            </a:r>
            <a:r>
              <a:rPr lang="ru-RU" dirty="0"/>
              <a:t> (серебряный);</a:t>
            </a:r>
          </a:p>
          <a:p>
            <a:pPr lvl="0"/>
            <a:r>
              <a:rPr lang="ru-RU" b="1" u="sng" dirty="0"/>
              <a:t>Исключение</a:t>
            </a:r>
            <a:r>
              <a:rPr lang="ru-RU" dirty="0"/>
              <a:t>: стеклянный, оловянный, деревянный.</a:t>
            </a:r>
          </a:p>
          <a:p>
            <a:r>
              <a:rPr lang="ru-RU" b="1" i="1" dirty="0"/>
              <a:t>2.Суффикс –ин-</a:t>
            </a:r>
            <a:r>
              <a:rPr lang="ru-RU" b="1" i="1" u="sng" dirty="0"/>
              <a:t> </a:t>
            </a:r>
            <a:r>
              <a:rPr lang="ru-RU" b="1" i="1" dirty="0"/>
              <a:t>:</a:t>
            </a:r>
            <a:endParaRPr lang="ru-RU" dirty="0"/>
          </a:p>
          <a:p>
            <a:pPr lvl="0"/>
            <a:r>
              <a:rPr lang="ru-RU" dirty="0"/>
              <a:t>признак предмета по принадлежности;</a:t>
            </a:r>
          </a:p>
          <a:p>
            <a:pPr lvl="0"/>
            <a:r>
              <a:rPr lang="ru-RU" dirty="0"/>
              <a:t>пишется всегда с одной –н.</a:t>
            </a:r>
          </a:p>
          <a:p>
            <a:r>
              <a:rPr lang="ru-RU" b="1" i="1" dirty="0"/>
              <a:t>3. Суффикс –</a:t>
            </a:r>
            <a:r>
              <a:rPr lang="ru-RU" b="1" i="1" dirty="0" err="1"/>
              <a:t>енн</a:t>
            </a:r>
            <a:r>
              <a:rPr lang="ru-RU" b="1" i="1" dirty="0"/>
              <a:t>-:</a:t>
            </a:r>
            <a:endParaRPr lang="ru-RU" dirty="0"/>
          </a:p>
          <a:p>
            <a:pPr lvl="0"/>
            <a:r>
              <a:rPr lang="ru-RU" dirty="0"/>
              <a:t>пишется всегда с двумя –</a:t>
            </a:r>
            <a:r>
              <a:rPr lang="ru-RU" dirty="0" err="1"/>
              <a:t>нн</a:t>
            </a:r>
            <a:r>
              <a:rPr lang="ru-RU" dirty="0"/>
              <a:t>;</a:t>
            </a:r>
          </a:p>
          <a:p>
            <a:pPr lvl="0"/>
            <a:r>
              <a:rPr lang="ru-RU" b="1" u="sng" dirty="0"/>
              <a:t>Исключение</a:t>
            </a:r>
            <a:r>
              <a:rPr lang="ru-RU" dirty="0"/>
              <a:t>: ветр</a:t>
            </a:r>
            <a:r>
              <a:rPr lang="ru-RU" u="sng" dirty="0"/>
              <a:t>ен</a:t>
            </a:r>
            <a:r>
              <a:rPr lang="ru-RU" dirty="0"/>
              <a:t>ый, но </a:t>
            </a:r>
            <a:r>
              <a:rPr lang="ru-RU" b="1" dirty="0"/>
              <a:t>без</a:t>
            </a:r>
            <a:r>
              <a:rPr lang="ru-RU" dirty="0"/>
              <a:t>ветр</a:t>
            </a:r>
            <a:r>
              <a:rPr lang="ru-RU" b="1" dirty="0"/>
              <a:t>енн</a:t>
            </a:r>
            <a:r>
              <a:rPr lang="ru-RU" dirty="0"/>
              <a:t>ый.</a:t>
            </a:r>
          </a:p>
          <a:p>
            <a:r>
              <a:rPr lang="ru-RU" b="1" i="1" dirty="0"/>
              <a:t>4.Суффиксом – </a:t>
            </a:r>
            <a:r>
              <a:rPr lang="ru-RU" b="1" i="1" dirty="0" err="1"/>
              <a:t>н</a:t>
            </a:r>
            <a:r>
              <a:rPr lang="ru-RU" b="1" i="1" dirty="0"/>
              <a:t>- от существительных с основой на –</a:t>
            </a:r>
            <a:r>
              <a:rPr lang="ru-RU" b="1" i="1" dirty="0" err="1"/>
              <a:t>н</a:t>
            </a:r>
            <a:r>
              <a:rPr lang="ru-RU" b="1" i="1" dirty="0"/>
              <a:t>: </a:t>
            </a:r>
            <a:r>
              <a:rPr lang="ru-RU" b="1" i="1" dirty="0" err="1"/>
              <a:t>сон-сонный</a:t>
            </a:r>
            <a:endParaRPr lang="ru-RU" dirty="0"/>
          </a:p>
          <a:p>
            <a:r>
              <a:rPr lang="ru-RU" b="1" i="1" dirty="0"/>
              <a:t>5.Без суффиксов: юный, румяный, свиной, синий, </a:t>
            </a:r>
            <a:r>
              <a:rPr lang="ru-RU" b="1" i="1" dirty="0" smtClean="0"/>
              <a:t>зеленый, единый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3" y="-4"/>
          <a:ext cx="8786875" cy="6669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6122"/>
                <a:gridCol w="839030"/>
                <a:gridCol w="1525510"/>
                <a:gridCol w="3066213"/>
              </a:tblGrid>
              <a:tr h="391825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Суффиксы: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49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-к-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i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</a:t>
                      </a: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8817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качественных прилагательных, которые имеют краткую форму: низкий – низок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остальных случаях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5100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некоторых относительных прилагательных, образованных от существительных с основой на –к, -ч, -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грек - грецкий, ткач - ткацкий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825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помощью сложения основ: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Пишутся слитно: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Пишутся через дефис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1.образованные от сочинительных словосочетаний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1.от сочинительных словосочетаний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2.со словами сверх и меж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оттенки цветов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3.стороны света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Times New Roman"/>
                        <a:buAutoNum type="arabicPeriod" startAt="2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образованные от сложных существительных, имеющих дефис: Алма-Ата – Алма-атинский.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Times New Roman"/>
                        <a:buAutoNum type="arabicPeriod" startAt="2"/>
                        <a:tabLst>
                          <a:tab pos="180340" algn="l"/>
                        </a:tabLst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252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с прилагательными: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82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Пишется слитно: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Пишется раздельно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568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/>
                        <a:buNone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если без НЕ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употребляется: невзрачный;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/>
                        <a:buNone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если есть противопоставление с союзом А или подразумевается;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568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/>
                        <a:buNone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если слово можно заменить синонимом без НЕ: нездоровый- больной.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/>
                        <a:buNone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если есть слова, усиливающие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отрицание: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вовсе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нисколько, отнюдь, ничуть, совсем.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627</Words>
  <Application>Microsoft Office PowerPoint</Application>
  <PresentationFormat>Экран (4:3)</PresentationFormat>
  <Paragraphs>94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Краткие прилагательные</vt:lpstr>
      <vt:lpstr>Изменение прилагательных:</vt:lpstr>
      <vt:lpstr>Степени сравнения: </vt:lpstr>
      <vt:lpstr>Образование прилагательных:</vt:lpstr>
      <vt:lpstr>Слайд 6</vt:lpstr>
    </vt:vector>
  </TitlesOfParts>
  <Company>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ступникова</dc:creator>
  <cp:keywords>имя прилагательное</cp:keywords>
  <cp:lastModifiedBy>TK</cp:lastModifiedBy>
  <cp:revision>4</cp:revision>
  <dcterms:created xsi:type="dcterms:W3CDTF">2012-10-02T16:39:33Z</dcterms:created>
  <dcterms:modified xsi:type="dcterms:W3CDTF">2012-10-02T17:00:20Z</dcterms:modified>
</cp:coreProperties>
</file>